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4"/>
  </p:sldMasterIdLst>
  <p:notesMasterIdLst>
    <p:notesMasterId r:id="rId13"/>
  </p:notesMasterIdLst>
  <p:sldIdLst>
    <p:sldId id="302" r:id="rId5"/>
    <p:sldId id="344" r:id="rId6"/>
    <p:sldId id="345" r:id="rId7"/>
    <p:sldId id="349" r:id="rId8"/>
    <p:sldId id="346" r:id="rId9"/>
    <p:sldId id="348" r:id="rId10"/>
    <p:sldId id="347" r:id="rId11"/>
    <p:sldId id="343" r:id="rId12"/>
  </p:sldIdLst>
  <p:sldSz cx="9144000" cy="5143500" type="screen16x9"/>
  <p:notesSz cx="6858000" cy="9144000"/>
  <p:embeddedFontLst>
    <p:embeddedFont>
      <p:font typeface="Arvo" panose="02000000000000000000" pitchFamily="2" charset="77"/>
      <p:regular r:id="rId14"/>
      <p:bold r:id="rId15"/>
      <p:italic r:id="rId16"/>
      <p:boldItalic r:id="rId17"/>
    </p:embeddedFont>
    <p:embeddedFont>
      <p:font typeface="Proxima Nova Extrabold" panose="02000506030000020004" pitchFamily="2" charset="0"/>
      <p:bold r:id="rId18"/>
      <p:italic r:id="rId19"/>
      <p:boldItalic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7">
          <p15:clr>
            <a:srgbClr val="A4A3A4"/>
          </p15:clr>
        </p15:guide>
        <p15:guide id="2" pos="5558">
          <p15:clr>
            <a:srgbClr val="A4A3A4"/>
          </p15:clr>
        </p15:guide>
        <p15:guide id="3" pos="1304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orient="horz" pos="2623">
          <p15:clr>
            <a:srgbClr val="A4A3A4"/>
          </p15:clr>
        </p15:guide>
        <p15:guide id="6" pos="4320">
          <p15:clr>
            <a:srgbClr val="A4A3A4"/>
          </p15:clr>
        </p15:guide>
        <p15:guide id="7" pos="3118">
          <p15:clr>
            <a:srgbClr val="A4A3A4"/>
          </p15:clr>
        </p15:guide>
        <p15:guide id="8" pos="2976">
          <p15:clr>
            <a:srgbClr val="A4A3A4"/>
          </p15:clr>
        </p15:guide>
        <p15:guide id="9" orient="horz" pos="590">
          <p15:clr>
            <a:srgbClr val="A4A3A4"/>
          </p15:clr>
        </p15:guide>
        <p15:guide id="10" pos="2268">
          <p15:clr>
            <a:srgbClr val="A4A3A4"/>
          </p15:clr>
        </p15:guide>
        <p15:guide id="11" pos="3902">
          <p15:clr>
            <a:srgbClr val="A4A3A4"/>
          </p15:clr>
        </p15:guide>
        <p15:guide id="12" orient="horz" pos="10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B1F"/>
    <a:srgbClr val="FF6600"/>
    <a:srgbClr val="241E4B"/>
    <a:srgbClr val="F59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0D342F-2822-4FAD-B8B1-77A212E5A58C}">
  <a:tblStyle styleId="{ED0D342F-2822-4FAD-B8B1-77A212E5A5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4"/>
    <p:restoredTop sz="94740"/>
  </p:normalViewPr>
  <p:slideViewPr>
    <p:cSldViewPr snapToGrid="0">
      <p:cViewPr varScale="1">
        <p:scale>
          <a:sx n="165" d="100"/>
          <a:sy n="165" d="100"/>
        </p:scale>
        <p:origin x="936" y="184"/>
      </p:cViewPr>
      <p:guideLst>
        <p:guide orient="horz" pos="337"/>
        <p:guide pos="5558"/>
        <p:guide pos="1304"/>
        <p:guide orient="horz" pos="1620"/>
        <p:guide orient="horz" pos="2623"/>
        <p:guide pos="4320"/>
        <p:guide pos="3118"/>
        <p:guide pos="2976"/>
        <p:guide orient="horz" pos="590"/>
        <p:guide pos="2268"/>
        <p:guide pos="3902"/>
        <p:guide orient="horz" pos="10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879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16500" y="1001050"/>
            <a:ext cx="6809100" cy="31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4600"/>
              <a:buNone/>
              <a:defRPr sz="4600" b="1" i="0">
                <a:solidFill>
                  <a:srgbClr val="241E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 lang="it-IT" dirty="0"/>
          </a:p>
        </p:txBody>
      </p:sp>
      <p:sp>
        <p:nvSpPr>
          <p:cNvPr id="11" name="Google Shape;11;p2"/>
          <p:cNvSpPr/>
          <p:nvPr/>
        </p:nvSpPr>
        <p:spPr>
          <a:xfrm rot="-5400000">
            <a:off x="-999725" y="3029475"/>
            <a:ext cx="4212000" cy="36000"/>
          </a:xfrm>
          <a:prstGeom prst="rect">
            <a:avLst/>
          </a:prstGeom>
          <a:solidFill>
            <a:srgbClr val="F59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 rot="-5400000">
            <a:off x="-1131205" y="2485994"/>
            <a:ext cx="3667139" cy="5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pectral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endParaRPr dirty="0"/>
          </a:p>
        </p:txBody>
      </p:sp>
      <p:pic>
        <p:nvPicPr>
          <p:cNvPr id="3" name="Immagine 2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EC5CDD98-E345-7544-8D2B-CD48991A19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314" y="133891"/>
            <a:ext cx="1567042" cy="581469"/>
          </a:xfrm>
          <a:prstGeom prst="rect">
            <a:avLst/>
          </a:prstGeom>
        </p:spPr>
      </p:pic>
      <p:sp>
        <p:nvSpPr>
          <p:cNvPr id="6" name="Google Shape;8;p1">
            <a:extLst>
              <a:ext uri="{FF2B5EF4-FFF2-40B4-BE49-F238E27FC236}">
                <a16:creationId xmlns:a16="http://schemas.microsoft.com/office/drawing/2014/main" id="{B81466A1-2847-5A47-8EE3-880FD354258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preserve="1" userDrawn="1">
  <p:cSld name="2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A78D0AC9-4285-7840-9B38-683FB3A391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1134" y="941474"/>
            <a:ext cx="7510115" cy="36671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it-IT"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16500" y="1001050"/>
            <a:ext cx="6809100" cy="14716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4600"/>
              <a:buNone/>
              <a:defRPr sz="4600" b="1" i="0">
                <a:solidFill>
                  <a:srgbClr val="241E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 lang="it-IT"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 rot="-5400000">
            <a:off x="-1131205" y="2485994"/>
            <a:ext cx="3667139" cy="5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pectral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endParaRPr dirty="0"/>
          </a:p>
        </p:txBody>
      </p:sp>
      <p:sp>
        <p:nvSpPr>
          <p:cNvPr id="8" name="Google Shape;11;p2">
            <a:extLst>
              <a:ext uri="{FF2B5EF4-FFF2-40B4-BE49-F238E27FC236}">
                <a16:creationId xmlns:a16="http://schemas.microsoft.com/office/drawing/2014/main" id="{A116F298-19DC-3C46-8311-88BA231B033F}"/>
              </a:ext>
            </a:extLst>
          </p:cNvPr>
          <p:cNvSpPr/>
          <p:nvPr userDrawn="1"/>
        </p:nvSpPr>
        <p:spPr>
          <a:xfrm rot="-5400000">
            <a:off x="-999725" y="3029475"/>
            <a:ext cx="4212000" cy="36000"/>
          </a:xfrm>
          <a:prstGeom prst="rect">
            <a:avLst/>
          </a:prstGeom>
          <a:solidFill>
            <a:srgbClr val="F59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Immagine 12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E7F733DA-A51E-2E47-B213-76681C335A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314" y="133891"/>
            <a:ext cx="1567042" cy="581469"/>
          </a:xfrm>
          <a:prstGeom prst="rect">
            <a:avLst/>
          </a:prstGeom>
        </p:spPr>
      </p:pic>
      <p:sp>
        <p:nvSpPr>
          <p:cNvPr id="7" name="Google Shape;8;p1">
            <a:extLst>
              <a:ext uri="{FF2B5EF4-FFF2-40B4-BE49-F238E27FC236}">
                <a16:creationId xmlns:a16="http://schemas.microsoft.com/office/drawing/2014/main" id="{C92B0B10-DB4B-164C-A387-47B0837A98B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98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E3AA8D4-FA87-5945-A041-9346EB5626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1589" y="0"/>
            <a:ext cx="4132411" cy="5143500"/>
          </a:xfrm>
          <a:prstGeom prst="rect">
            <a:avLst/>
          </a:prstGeom>
        </p:spPr>
        <p:txBody>
          <a:bodyPr/>
          <a:lstStyle>
            <a:lvl1pPr>
              <a:buNone/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it-IT"/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320247" y="506525"/>
            <a:ext cx="4132411" cy="566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 b="1" i="0">
                <a:solidFill>
                  <a:srgbClr val="241E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300"/>
              <a:buNone/>
              <a:defRPr>
                <a:solidFill>
                  <a:srgbClr val="EFD67E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300"/>
              <a:buNone/>
              <a:defRPr>
                <a:solidFill>
                  <a:srgbClr val="EFD67E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300"/>
              <a:buNone/>
              <a:defRPr>
                <a:solidFill>
                  <a:srgbClr val="EFD67E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300"/>
              <a:buNone/>
              <a:defRPr>
                <a:solidFill>
                  <a:srgbClr val="EFD67E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300"/>
              <a:buNone/>
              <a:defRPr>
                <a:solidFill>
                  <a:srgbClr val="EFD67E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300"/>
              <a:buNone/>
              <a:defRPr>
                <a:solidFill>
                  <a:srgbClr val="EFD67E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300"/>
              <a:buNone/>
              <a:defRPr>
                <a:solidFill>
                  <a:srgbClr val="EFD67E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300"/>
              <a:buNone/>
              <a:defRPr>
                <a:solidFill>
                  <a:srgbClr val="EFD67E"/>
                </a:solidFill>
              </a:defRPr>
            </a:lvl9pPr>
          </a:lstStyle>
          <a:p>
            <a:endParaRPr dirty="0"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 b="0" i="0">
                <a:solidFill>
                  <a:srgbClr val="241E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22FF243-9EE2-E549-A5E7-2080671BC4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0247" y="1192696"/>
            <a:ext cx="4132262" cy="31142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pic>
        <p:nvPicPr>
          <p:cNvPr id="7" name="Immagine 6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2A05E8F1-B1F7-8A4A-8A67-719D361228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4000" y="4435442"/>
            <a:ext cx="1567042" cy="5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slide" preserve="1" userDrawn="1">
  <p:cSld name="1_Text &amp; Image slide">
    <p:bg>
      <p:bgPr>
        <a:solidFill>
          <a:schemeClr val="bg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 hasCustomPrompt="1"/>
          </p:nvPr>
        </p:nvSpPr>
        <p:spPr>
          <a:xfrm>
            <a:off x="3515048" y="3993611"/>
            <a:ext cx="5413200" cy="102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 b="1" i="0">
                <a:solidFill>
                  <a:srgbClr val="F59D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roxima Nova Extrabold"/>
              <a:buNone/>
              <a:defRPr sz="600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roxima Nova Extrabold"/>
              <a:buNone/>
              <a:defRPr sz="600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roxima Nova Extrabold"/>
              <a:buNone/>
              <a:defRPr sz="600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roxima Nova Extrabold"/>
              <a:buNone/>
              <a:defRPr sz="600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roxima Nova Extrabold"/>
              <a:buNone/>
              <a:defRPr sz="600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roxima Nova Extrabold"/>
              <a:buNone/>
              <a:defRPr sz="600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roxima Nova Extrabold"/>
              <a:buNone/>
              <a:defRPr sz="600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roxima Nova Extrabold"/>
              <a:buNone/>
              <a:defRPr sz="600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r>
              <a:rPr lang="it-IT" dirty="0" err="1"/>
              <a:t>Thank</a:t>
            </a:r>
            <a:r>
              <a:rPr lang="it-IT" dirty="0"/>
              <a:t> </a:t>
            </a:r>
            <a:r>
              <a:rPr lang="it-IT" dirty="0" err="1"/>
              <a:t>you</a:t>
            </a:r>
            <a:endParaRPr dirty="0"/>
          </a:p>
        </p:txBody>
      </p:sp>
      <p:pic>
        <p:nvPicPr>
          <p:cNvPr id="8" name="Immagine 7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E8BEE3EA-D689-8C45-B3C0-A27F8FC9B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4000" y="4435442"/>
            <a:ext cx="1567042" cy="58146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184F9A1-6BE4-F644-9B52-86B911BF070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875" y="321142"/>
            <a:ext cx="1680125" cy="100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Welcome to Métrica6 - Product Design || Innovation || Engineering">
            <a:extLst>
              <a:ext uri="{FF2B5EF4-FFF2-40B4-BE49-F238E27FC236}">
                <a16:creationId xmlns:a16="http://schemas.microsoft.com/office/drawing/2014/main" id="{2949ADBF-7DD8-2344-9AE3-3D5EA1D83A61}"/>
              </a:ext>
            </a:extLst>
          </p:cNvPr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9" b="28571"/>
          <a:stretch/>
        </p:blipFill>
        <p:spPr bwMode="auto">
          <a:xfrm>
            <a:off x="5561014" y="607316"/>
            <a:ext cx="1321268" cy="5452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9055E9A-B46A-3C4D-9991-1D226FA305C6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55" y="551613"/>
            <a:ext cx="2192248" cy="54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83D0AC9-D847-FC45-A894-7949E8659CF3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38" y="607316"/>
            <a:ext cx="972907" cy="54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Cefla - Making Your Life Better | Imola, Italy">
            <a:extLst>
              <a:ext uri="{FF2B5EF4-FFF2-40B4-BE49-F238E27FC236}">
                <a16:creationId xmlns:a16="http://schemas.microsoft.com/office/drawing/2014/main" id="{7374CC5E-5219-CC46-9235-3BE1B9B5622C}"/>
              </a:ext>
            </a:extLst>
          </p:cNvPr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" y="455008"/>
            <a:ext cx="941980" cy="8454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3754035B-25FE-9B4C-A812-292A75E0A63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1058364"/>
              </p:ext>
            </p:extLst>
          </p:nvPr>
        </p:nvGraphicFramePr>
        <p:xfrm>
          <a:off x="414000" y="1473988"/>
          <a:ext cx="8514248" cy="178261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514248">
                  <a:extLst>
                    <a:ext uri="{9D8B030D-6E8A-4147-A177-3AD203B41FA5}">
                      <a16:colId xmlns:a16="http://schemas.microsoft.com/office/drawing/2014/main" val="3518503800"/>
                    </a:ext>
                  </a:extLst>
                </a:gridCol>
              </a:tblGrid>
              <a:tr h="1782614">
                <a:tc>
                  <a:txBody>
                    <a:bodyPr/>
                    <a:lstStyle/>
                    <a:p>
                      <a:pPr>
                        <a:tabLst>
                          <a:tab pos="3060065" algn="ctr"/>
                          <a:tab pos="6120130" algn="r"/>
                        </a:tabLst>
                      </a:pPr>
                      <a:r>
                        <a:rPr lang="en-US" sz="1200" b="0" i="0" dirty="0">
                          <a:solidFill>
                            <a:srgbClr val="241E4B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This project has received funding from the European Union’s Horizon 2020 research and innovation </a:t>
                      </a:r>
                      <a:r>
                        <a:rPr lang="en-US" sz="1200" b="0" i="0" dirty="0" err="1">
                          <a:solidFill>
                            <a:srgbClr val="241E4B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programme</a:t>
                      </a:r>
                      <a:r>
                        <a:rPr lang="en-US" sz="1200" b="0" i="0" dirty="0">
                          <a:solidFill>
                            <a:srgbClr val="241E4B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under grand agreement No 965486.​</a:t>
                      </a:r>
                      <a:endParaRPr lang="it-IT" sz="1200" b="0" i="0" dirty="0">
                        <a:solidFill>
                          <a:srgbClr val="241E4B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9045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825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9AD4C"/>
          </p15:clr>
        </p15:guide>
        <p15:guide id="2" pos="2880">
          <p15:clr>
            <a:srgbClr val="F9AD4C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8" r:id="rId2"/>
    <p:sldLayoutId id="2147483677" r:id="rId3"/>
    <p:sldLayoutId id="214748367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241E4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5D3B71-CE73-684B-9BEA-385C43980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500" y="722080"/>
            <a:ext cx="6809100" cy="3141600"/>
          </a:xfrm>
        </p:spPr>
        <p:txBody>
          <a:bodyPr/>
          <a:lstStyle/>
          <a:p>
            <a:r>
              <a:rPr lang="it-IT"/>
              <a:t>PILOT 1 DESIGN RENDERS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A596C42-4029-7B4A-AE82-05A909C32E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it-IT" dirty="0"/>
              <a:t>MICRO MARKET EXPEREINCE </a:t>
            </a:r>
          </a:p>
        </p:txBody>
      </p:sp>
    </p:spTree>
    <p:extLst>
      <p:ext uri="{BB962C8B-B14F-4D97-AF65-F5344CB8AC3E}">
        <p14:creationId xmlns:p14="http://schemas.microsoft.com/office/powerpoint/2010/main" val="173039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06"/>
    </mc:Choice>
    <mc:Fallback>
      <p:transition spd="slow" advTm="230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73C8B0C-C75C-434F-ADA3-42E87D172D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113" r="61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9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64"/>
    </mc:Choice>
    <mc:Fallback>
      <p:transition spd="slow" advTm="256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008C0E1-F0E6-3D4A-96DB-312873B9E8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113" r="61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6432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8"/>
    </mc:Choice>
    <mc:Fallback>
      <p:transition spd="slow" advTm="205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B4BCE0B-7088-A34D-AFFC-17841DBCB9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113" r="61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36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70"/>
    </mc:Choice>
    <mc:Fallback>
      <p:transition spd="slow" advTm="197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F4FE55A-E0EF-674C-972F-76DF721A81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113" r="61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3121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53"/>
    </mc:Choice>
    <mc:Fallback>
      <p:transition spd="slow" advTm="235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158E0AA-F8D2-674A-BE7C-CB8AE8854A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810" r="28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823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4"/>
    </mc:Choice>
    <mc:Fallback>
      <p:transition spd="slow" advTm="144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9A77E66-4BF5-7B42-8143-B56C5000ED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113" r="61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9703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3"/>
    </mc:Choice>
    <mc:Fallback>
      <p:transition spd="slow" advTm="185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071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98"/>
    </mc:Choice>
    <mc:Fallback>
      <p:transition spd="slow" advTm="3298"/>
    </mc:Fallback>
  </mc:AlternateContent>
</p:sld>
</file>

<file path=ppt/theme/theme1.xml><?xml version="1.0" encoding="utf-8"?>
<a:theme xmlns:a="http://schemas.openxmlformats.org/drawingml/2006/main" name="Mimex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9B3F6C7B0D4844B3336623D43DCA49" ma:contentTypeVersion="13" ma:contentTypeDescription="Create a new document." ma:contentTypeScope="" ma:versionID="7af142b56ad1d39475197d12dcfb2fb7">
  <xsd:schema xmlns:xsd="http://www.w3.org/2001/XMLSchema" xmlns:xs="http://www.w3.org/2001/XMLSchema" xmlns:p="http://schemas.microsoft.com/office/2006/metadata/properties" xmlns:ns2="16f93edb-bd7b-41d9-8758-05eff19f2f12" xmlns:ns3="0b6daf8a-b603-4a00-87dd-e38fa4e8b577" targetNamespace="http://schemas.microsoft.com/office/2006/metadata/properties" ma:root="true" ma:fieldsID="aebc714f9bde82b51941e1945288def2" ns2:_="" ns3:_="">
    <xsd:import namespace="16f93edb-bd7b-41d9-8758-05eff19f2f12"/>
    <xsd:import namespace="0b6daf8a-b603-4a00-87dd-e38fa4e8b5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93edb-bd7b-41d9-8758-05eff19f2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daf8a-b603-4a00-87dd-e38fa4e8b57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52D6B1-EE61-4524-9285-B67DCF49C4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61C6FF-311C-40BA-87B7-5A285F6A4162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0b6daf8a-b603-4a00-87dd-e38fa4e8b577"/>
    <ds:schemaRef ds:uri="http://schemas.microsoft.com/office/2006/metadata/properties"/>
    <ds:schemaRef ds:uri="http://purl.org/dc/elements/1.1/"/>
    <ds:schemaRef ds:uri="16f93edb-bd7b-41d9-8758-05eff19f2f1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A1AA34C-C23A-46D6-B5AE-96BF37DF2AD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</TotalTime>
  <Words>7</Words>
  <Application>Microsoft Macintosh PowerPoint</Application>
  <PresentationFormat>On-screen Show (16:9)</PresentationFormat>
  <Paragraphs>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Proxima Nova Extrabold</vt:lpstr>
      <vt:lpstr>Spectral Light</vt:lpstr>
      <vt:lpstr>Arial</vt:lpstr>
      <vt:lpstr>Arvo</vt:lpstr>
      <vt:lpstr>Verdana</vt:lpstr>
      <vt:lpstr>Mimex</vt:lpstr>
      <vt:lpstr>PILOT 1 DESIGN RENDERS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Barça Dönmez</dc:creator>
  <cp:lastModifiedBy>Microsoft Office User</cp:lastModifiedBy>
  <cp:revision>76</cp:revision>
  <dcterms:modified xsi:type="dcterms:W3CDTF">2022-03-31T19:59:07Z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3125397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  <property fmtid="{D5CDD505-2E9C-101B-9397-08002B2CF9AE}" pid="5" name="ContentTypeId">
    <vt:lpwstr>0x010100F19B3F6C7B0D4844B3336623D43DCA49</vt:lpwstr>
  </property>
</Properties>
</file>